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79" r:id="rId2"/>
    <p:sldId id="280" r:id="rId3"/>
    <p:sldId id="281" r:id="rId4"/>
    <p:sldId id="278" r:id="rId5"/>
    <p:sldId id="269" r:id="rId6"/>
    <p:sldId id="257" r:id="rId7"/>
    <p:sldId id="282" r:id="rId8"/>
    <p:sldId id="273" r:id="rId9"/>
    <p:sldId id="283" r:id="rId10"/>
    <p:sldId id="274" r:id="rId11"/>
    <p:sldId id="275" r:id="rId12"/>
    <p:sldId id="276" r:id="rId13"/>
    <p:sldId id="272" r:id="rId14"/>
    <p:sldId id="259" r:id="rId15"/>
    <p:sldId id="264" r:id="rId16"/>
    <p:sldId id="262" r:id="rId17"/>
    <p:sldId id="267" r:id="rId18"/>
    <p:sldId id="260" r:id="rId19"/>
    <p:sldId id="266" r:id="rId20"/>
    <p:sldId id="265" r:id="rId21"/>
    <p:sldId id="270" r:id="rId22"/>
    <p:sldId id="284" r:id="rId23"/>
    <p:sldId id="285" r:id="rId24"/>
    <p:sldId id="286" r:id="rId25"/>
    <p:sldId id="287" r:id="rId26"/>
    <p:sldId id="288" r:id="rId27"/>
    <p:sldId id="289" r:id="rId28"/>
    <p:sldId id="290" r:id="rId29"/>
    <p:sldId id="292" r:id="rId30"/>
    <p:sldId id="291" r:id="rId31"/>
    <p:sldId id="293" r:id="rId32"/>
    <p:sldId id="294" r:id="rId33"/>
    <p:sldId id="295" r:id="rId34"/>
    <p:sldId id="296" r:id="rId35"/>
    <p:sldId id="25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4" d="100"/>
          <a:sy n="74" d="100"/>
        </p:scale>
        <p:origin x="-45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CA"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4" name="Date Placeholder 3"/>
          <p:cNvSpPr>
            <a:spLocks noGrp="1"/>
          </p:cNvSpPr>
          <p:nvPr>
            <p:ph type="dt" sz="half" idx="10"/>
          </p:nvPr>
        </p:nvSpPr>
        <p:spPr/>
        <p:txBody>
          <a:bodyPr/>
          <a:lstStyle/>
          <a:p>
            <a:fld id="{F5ECB8D6-495E-E447-BF39-9327C71B2A6D}" type="datetimeFigureOut">
              <a:rPr lang="en-US" smtClean="0"/>
              <a:t>17-07-16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5159AB-F3A4-454F-95DC-9D186E379232}"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5ECB8D6-495E-E447-BF39-9327C71B2A6D}" type="datetimeFigureOut">
              <a:rPr lang="en-US" smtClean="0"/>
              <a:t>17-07-16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5159AB-F3A4-454F-95DC-9D186E3792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CA"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10"/>
          </p:nvPr>
        </p:nvSpPr>
        <p:spPr/>
        <p:txBody>
          <a:bodyPr/>
          <a:lstStyle/>
          <a:p>
            <a:fld id="{F5ECB8D6-495E-E447-BF39-9327C71B2A6D}" type="datetimeFigureOut">
              <a:rPr lang="en-US" smtClean="0"/>
              <a:t>17-07-16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5159AB-F3A4-454F-95DC-9D186E3792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5ECB8D6-495E-E447-BF39-9327C71B2A6D}" type="datetimeFigureOut">
              <a:rPr lang="en-US" smtClean="0"/>
              <a:t>17-07-16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5159AB-F3A4-454F-95DC-9D186E3792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CA"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F5ECB8D6-495E-E447-BF39-9327C71B2A6D}" type="datetimeFigureOut">
              <a:rPr lang="en-US" smtClean="0"/>
              <a:t>17-07-16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5159AB-F3A4-454F-95DC-9D186E379232}"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Date Placeholder 4"/>
          <p:cNvSpPr>
            <a:spLocks noGrp="1"/>
          </p:cNvSpPr>
          <p:nvPr>
            <p:ph type="dt" sz="half" idx="10"/>
          </p:nvPr>
        </p:nvSpPr>
        <p:spPr/>
        <p:txBody>
          <a:bodyPr/>
          <a:lstStyle/>
          <a:p>
            <a:fld id="{F5ECB8D6-495E-E447-BF39-9327C71B2A6D}" type="datetimeFigureOut">
              <a:rPr lang="en-US" smtClean="0"/>
              <a:t>17-07-16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5159AB-F3A4-454F-95DC-9D186E3792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7" name="Date Placeholder 6"/>
          <p:cNvSpPr>
            <a:spLocks noGrp="1"/>
          </p:cNvSpPr>
          <p:nvPr>
            <p:ph type="dt" sz="half" idx="10"/>
          </p:nvPr>
        </p:nvSpPr>
        <p:spPr/>
        <p:txBody>
          <a:bodyPr/>
          <a:lstStyle/>
          <a:p>
            <a:fld id="{F5ECB8D6-495E-E447-BF39-9327C71B2A6D}" type="datetimeFigureOut">
              <a:rPr lang="en-US" smtClean="0"/>
              <a:t>17-07-16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5159AB-F3A4-454F-95DC-9D186E379232}"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F5ECB8D6-495E-E447-BF39-9327C71B2A6D}" type="datetimeFigureOut">
              <a:rPr lang="en-US" smtClean="0"/>
              <a:t>17-07-16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5159AB-F3A4-454F-95DC-9D186E3792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ECB8D6-495E-E447-BF39-9327C71B2A6D}" type="datetimeFigureOut">
              <a:rPr lang="en-US" smtClean="0"/>
              <a:t>17-07-16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5159AB-F3A4-454F-95DC-9D186E3792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CA"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5ECB8D6-495E-E447-BF39-9327C71B2A6D}" type="datetimeFigureOut">
              <a:rPr lang="en-US" smtClean="0"/>
              <a:t>17-07-16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5159AB-F3A4-454F-95DC-9D186E379232}"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CA"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5ECB8D6-495E-E447-BF39-9327C71B2A6D}" type="datetimeFigureOut">
              <a:rPr lang="en-US" smtClean="0"/>
              <a:t>17-07-16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5159AB-F3A4-454F-95DC-9D186E3792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CA"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F5ECB8D6-495E-E447-BF39-9327C71B2A6D}" type="datetimeFigureOut">
              <a:rPr lang="en-US" smtClean="0"/>
              <a:t>17-07-16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45159AB-F3A4-454F-95DC-9D186E3792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6-xMFvGSPH4" TargetMode="External"/><Relationship Id="rId3" Type="http://schemas.openxmlformats.org/officeDocument/2006/relationships/hyperlink" Target="https://www.youtube.com/watch?v=qUvpkfON9C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Wonder Woman</a:t>
            </a:r>
          </a:p>
        </p:txBody>
      </p:sp>
      <p:pic>
        <p:nvPicPr>
          <p:cNvPr id="6" name="Content Placeholder 5"/>
          <p:cNvPicPr>
            <a:picLocks noGrp="1" noChangeAspect="1"/>
          </p:cNvPicPr>
          <p:nvPr>
            <p:ph idx="1"/>
          </p:nvPr>
        </p:nvPicPr>
        <p:blipFill>
          <a:blip r:embed="rId2"/>
          <a:srcRect l="-19034" r="-19034"/>
          <a:stretch>
            <a:fillRect/>
          </a:stretch>
        </p:blipFill>
        <p:spPr/>
      </p:pic>
    </p:spTree>
    <p:extLst>
      <p:ext uri="{BB962C8B-B14F-4D97-AF65-F5344CB8AC3E}">
        <p14:creationId xmlns:p14="http://schemas.microsoft.com/office/powerpoint/2010/main" val="1567407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Feminism</a:t>
            </a:r>
            <a:endParaRPr lang="en-US" dirty="0"/>
          </a:p>
        </p:txBody>
      </p:sp>
      <p:sp>
        <p:nvSpPr>
          <p:cNvPr id="3" name="Content Placeholder 2"/>
          <p:cNvSpPr>
            <a:spLocks noGrp="1"/>
          </p:cNvSpPr>
          <p:nvPr>
            <p:ph idx="1"/>
          </p:nvPr>
        </p:nvSpPr>
        <p:spPr/>
        <p:txBody>
          <a:bodyPr/>
          <a:lstStyle/>
          <a:p>
            <a:r>
              <a:rPr lang="en-US" b="1" i="1" dirty="0"/>
              <a:t>Its concern</a:t>
            </a:r>
            <a:r>
              <a:rPr lang="en-US" dirty="0"/>
              <a:t>: to unsettle &amp; challenge gender inequalities, the values and norms of patriarchy</a:t>
            </a:r>
          </a:p>
          <a:p>
            <a:r>
              <a:rPr lang="en-US" b="1" i="1" dirty="0"/>
              <a:t>Female</a:t>
            </a:r>
            <a:r>
              <a:rPr lang="en-US" dirty="0"/>
              <a:t>: a biological matter</a:t>
            </a:r>
          </a:p>
          <a:p>
            <a:r>
              <a:rPr lang="en-US" b="1" i="1" dirty="0"/>
              <a:t>Feminine</a:t>
            </a:r>
            <a:r>
              <a:rPr lang="en-US" dirty="0"/>
              <a:t>: a set of culturally defined characteristics</a:t>
            </a:r>
          </a:p>
          <a:p>
            <a:r>
              <a:rPr lang="en-US" b="1" i="1" dirty="0"/>
              <a:t>Feminist</a:t>
            </a:r>
            <a:r>
              <a:rPr lang="en-US" dirty="0"/>
              <a:t>: A political position</a:t>
            </a:r>
          </a:p>
          <a:p>
            <a:endParaRPr lang="en-US" dirty="0"/>
          </a:p>
        </p:txBody>
      </p:sp>
    </p:spTree>
    <p:extLst>
      <p:ext uri="{BB962C8B-B14F-4D97-AF65-F5344CB8AC3E}">
        <p14:creationId xmlns:p14="http://schemas.microsoft.com/office/powerpoint/2010/main" val="1263757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Feminist Theory</a:t>
            </a:r>
            <a:endParaRPr lang="en-US" dirty="0"/>
          </a:p>
        </p:txBody>
      </p:sp>
      <p:sp>
        <p:nvSpPr>
          <p:cNvPr id="3" name="Content Placeholder 2"/>
          <p:cNvSpPr>
            <a:spLocks noGrp="1"/>
          </p:cNvSpPr>
          <p:nvPr>
            <p:ph idx="1"/>
          </p:nvPr>
        </p:nvSpPr>
        <p:spPr/>
        <p:txBody>
          <a:bodyPr/>
          <a:lstStyle/>
          <a:p>
            <a:r>
              <a:rPr lang="en-US" dirty="0"/>
              <a:t>Exposes and challenges the values of patriarchy ( a system or society ruled and governed by men)</a:t>
            </a:r>
          </a:p>
          <a:p>
            <a:r>
              <a:rPr lang="en-US" dirty="0"/>
              <a:t>Exposes gender inequalities and gender roles</a:t>
            </a:r>
          </a:p>
          <a:p>
            <a:r>
              <a:rPr lang="en-US" dirty="0"/>
              <a:t>Womanhood and gender roles become social and cultural “constructs” or “mindsets”</a:t>
            </a:r>
          </a:p>
          <a:p>
            <a:r>
              <a:rPr lang="en-US" dirty="0"/>
              <a:t>Differences are created and defined in a particular social, cultural, historical moment</a:t>
            </a:r>
          </a:p>
          <a:p>
            <a:endParaRPr lang="en-US" dirty="0"/>
          </a:p>
        </p:txBody>
      </p:sp>
    </p:spTree>
    <p:extLst>
      <p:ext uri="{BB962C8B-B14F-4D97-AF65-F5344CB8AC3E}">
        <p14:creationId xmlns:p14="http://schemas.microsoft.com/office/powerpoint/2010/main" val="428761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studies</a:t>
            </a:r>
            <a:endParaRPr lang="en-US" dirty="0"/>
          </a:p>
        </p:txBody>
      </p:sp>
      <p:sp>
        <p:nvSpPr>
          <p:cNvPr id="3" name="Content Placeholder 2"/>
          <p:cNvSpPr>
            <a:spLocks noGrp="1"/>
          </p:cNvSpPr>
          <p:nvPr>
            <p:ph idx="1"/>
          </p:nvPr>
        </p:nvSpPr>
        <p:spPr/>
        <p:txBody>
          <a:bodyPr>
            <a:normAutofit lnSpcReduction="10000"/>
          </a:bodyPr>
          <a:lstStyle/>
          <a:p>
            <a:r>
              <a:rPr lang="en-US" dirty="0"/>
              <a:t>Identity/gender as role-play and </a:t>
            </a:r>
            <a:r>
              <a:rPr lang="en-US" dirty="0" smtClean="0"/>
              <a:t>performance</a:t>
            </a:r>
          </a:p>
          <a:p>
            <a:r>
              <a:rPr lang="en-US" dirty="0" smtClean="0"/>
              <a:t>Gender is a social construct</a:t>
            </a:r>
            <a:endParaRPr lang="en-US" dirty="0"/>
          </a:p>
          <a:p>
            <a:r>
              <a:rPr lang="en-US" dirty="0"/>
              <a:t>Judith Butler, </a:t>
            </a:r>
            <a:r>
              <a:rPr lang="en-US" i="1" dirty="0"/>
              <a:t>Gender Trouble (1990); Bodies That Matter (1993)</a:t>
            </a:r>
          </a:p>
          <a:p>
            <a:r>
              <a:rPr lang="en-US" dirty="0"/>
              <a:t>Gender is naturalized, fixed, </a:t>
            </a:r>
            <a:r>
              <a:rPr lang="en-US" dirty="0" smtClean="0"/>
              <a:t>stable—in its daily repetition</a:t>
            </a:r>
          </a:p>
          <a:p>
            <a:r>
              <a:rPr lang="en-US" dirty="0" smtClean="0"/>
              <a:t>Differences in men and women (qualities that make them masculine and feminine) are learned </a:t>
            </a:r>
          </a:p>
          <a:p>
            <a:r>
              <a:rPr lang="en-US" dirty="0" smtClean="0"/>
              <a:t>They are not innate or natural</a:t>
            </a:r>
          </a:p>
          <a:p>
            <a:r>
              <a:rPr lang="en-US" dirty="0" smtClean="0"/>
              <a:t>There is no denial of biological differences (according to social constructionists)</a:t>
            </a:r>
          </a:p>
          <a:p>
            <a:r>
              <a:rPr lang="en-US" dirty="0" smtClean="0"/>
              <a:t> biological differences are the not the cause of social and </a:t>
            </a:r>
            <a:r>
              <a:rPr lang="en-US" smtClean="0"/>
              <a:t>psychological differences</a:t>
            </a:r>
            <a:endParaRPr lang="en-US" dirty="0"/>
          </a:p>
          <a:p>
            <a:endParaRPr lang="en-US" dirty="0"/>
          </a:p>
        </p:txBody>
      </p:sp>
    </p:spTree>
    <p:extLst>
      <p:ext uri="{BB962C8B-B14F-4D97-AF65-F5344CB8AC3E}">
        <p14:creationId xmlns:p14="http://schemas.microsoft.com/office/powerpoint/2010/main" val="2940931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Sensation Comics #1, 1941</a:t>
            </a:r>
            <a:endParaRPr lang="en-US" dirty="0"/>
          </a:p>
        </p:txBody>
      </p:sp>
      <p:pic>
        <p:nvPicPr>
          <p:cNvPr id="4" name="Content Placeholder 3" descr="SensationComics.jpg"/>
          <p:cNvPicPr>
            <a:picLocks noGrp="1" noChangeAspect="1"/>
          </p:cNvPicPr>
          <p:nvPr>
            <p:ph idx="1"/>
          </p:nvPr>
        </p:nvPicPr>
        <p:blipFill>
          <a:blip r:embed="rId2">
            <a:extLst>
              <a:ext uri="{28A0092B-C50C-407E-A947-70E740481C1C}">
                <a14:useLocalDpi xmlns:a14="http://schemas.microsoft.com/office/drawing/2010/main" val="0"/>
              </a:ext>
            </a:extLst>
          </a:blip>
          <a:srcRect l="-63625" r="-63625"/>
          <a:stretch>
            <a:fillRect/>
          </a:stretch>
        </p:blipFill>
        <p:spPr/>
      </p:pic>
    </p:spTree>
    <p:extLst>
      <p:ext uri="{BB962C8B-B14F-4D97-AF65-F5344CB8AC3E}">
        <p14:creationId xmlns:p14="http://schemas.microsoft.com/office/powerpoint/2010/main" val="690456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Golden Age of Wonder Woman</a:t>
            </a:r>
            <a:endParaRPr lang="en-US" dirty="0"/>
          </a:p>
        </p:txBody>
      </p:sp>
      <p:sp>
        <p:nvSpPr>
          <p:cNvPr id="3" name="Content Placeholder 2"/>
          <p:cNvSpPr>
            <a:spLocks noGrp="1"/>
          </p:cNvSpPr>
          <p:nvPr>
            <p:ph idx="1"/>
          </p:nvPr>
        </p:nvSpPr>
        <p:spPr/>
        <p:txBody>
          <a:bodyPr>
            <a:normAutofit/>
          </a:bodyPr>
          <a:lstStyle/>
          <a:p>
            <a:r>
              <a:rPr lang="en-US" dirty="0"/>
              <a:t>Archetype of female empowerment</a:t>
            </a:r>
          </a:p>
          <a:p>
            <a:r>
              <a:rPr lang="en-US" dirty="0"/>
              <a:t>Secret identity: Diana Prince (echoes Clark Kent)</a:t>
            </a:r>
          </a:p>
          <a:p>
            <a:r>
              <a:rPr lang="en-US" dirty="0"/>
              <a:t>Diana’s World: Steve Trevor, Etta Candy, the Robot Plane, the magic lasso, bullets and </a:t>
            </a:r>
            <a:r>
              <a:rPr lang="en-US" dirty="0" smtClean="0"/>
              <a:t>bracelets</a:t>
            </a:r>
          </a:p>
          <a:p>
            <a:r>
              <a:rPr lang="en-US" dirty="0" smtClean="0"/>
              <a:t>Magic lasso-forced the captive to tell the truth</a:t>
            </a:r>
            <a:endParaRPr lang="en-US" dirty="0"/>
          </a:p>
          <a:p>
            <a:r>
              <a:rPr lang="en-US" b="1" dirty="0" smtClean="0"/>
              <a:t>Key Themes of this period:</a:t>
            </a:r>
          </a:p>
          <a:p>
            <a:pPr marL="457200" indent="-457200">
              <a:buFont typeface="+mj-lt"/>
              <a:buAutoNum type="arabicPeriod"/>
            </a:pPr>
            <a:r>
              <a:rPr lang="en-US" dirty="0" smtClean="0"/>
              <a:t>The rights </a:t>
            </a:r>
            <a:r>
              <a:rPr lang="en-US" dirty="0"/>
              <a:t>of </a:t>
            </a:r>
            <a:r>
              <a:rPr lang="en-US" dirty="0" smtClean="0"/>
              <a:t>women</a:t>
            </a:r>
          </a:p>
          <a:p>
            <a:pPr marL="457200" indent="-457200">
              <a:buFont typeface="+mj-lt"/>
              <a:buAutoNum type="arabicPeriod"/>
            </a:pPr>
            <a:r>
              <a:rPr lang="en-US" dirty="0" smtClean="0"/>
              <a:t>gender equality</a:t>
            </a:r>
          </a:p>
          <a:p>
            <a:pPr marL="457200" indent="-457200">
              <a:buFont typeface="+mj-lt"/>
              <a:buAutoNum type="arabicPeriod"/>
            </a:pPr>
            <a:r>
              <a:rPr lang="en-US" dirty="0" smtClean="0"/>
              <a:t>Fighting sexism</a:t>
            </a:r>
          </a:p>
          <a:p>
            <a:pPr marL="457200" indent="-457200">
              <a:buFont typeface="+mj-lt"/>
              <a:buAutoNum type="arabicPeriod"/>
            </a:pPr>
            <a:r>
              <a:rPr lang="en-US" dirty="0" smtClean="0"/>
              <a:t>ideas of women’s superiority</a:t>
            </a:r>
          </a:p>
          <a:p>
            <a:pPr marL="457200" indent="-457200">
              <a:buFont typeface="+mj-lt"/>
              <a:buAutoNum type="arabicPeriod"/>
            </a:pPr>
            <a:r>
              <a:rPr lang="en-US" dirty="0" smtClean="0"/>
              <a:t>Domination and submission </a:t>
            </a:r>
          </a:p>
        </p:txBody>
      </p:sp>
    </p:spTree>
    <p:extLst>
      <p:ext uri="{BB962C8B-B14F-4D97-AF65-F5344CB8AC3E}">
        <p14:creationId xmlns:p14="http://schemas.microsoft.com/office/powerpoint/2010/main" val="3269471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so Wondrous about Wonder Woman?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Exceptional power…</a:t>
            </a:r>
            <a:r>
              <a:rPr lang="en-US" i="1" dirty="0" smtClean="0"/>
              <a:t>for a woman</a:t>
            </a:r>
          </a:p>
          <a:p>
            <a:r>
              <a:rPr lang="en-US" dirty="0" smtClean="0"/>
              <a:t>She is the recognition of exceptional achievement for women</a:t>
            </a:r>
          </a:p>
          <a:p>
            <a:r>
              <a:rPr lang="en-US" dirty="0" smtClean="0"/>
              <a:t>Athleticism </a:t>
            </a:r>
          </a:p>
          <a:p>
            <a:r>
              <a:rPr lang="en-US" dirty="0" smtClean="0"/>
              <a:t>Physical Strength—not just strong but highly skilled in many ways: she studies combat, arts, sciences</a:t>
            </a:r>
            <a:endParaRPr lang="en-US" dirty="0"/>
          </a:p>
          <a:p>
            <a:r>
              <a:rPr lang="en-US" dirty="0" smtClean="0"/>
              <a:t>Love: Wonder Woman comics were intended to counter the gorier, male-oriented comics; to temper masculine violence with love-a “feminine quality”</a:t>
            </a:r>
          </a:p>
          <a:p>
            <a:r>
              <a:rPr lang="en-US" dirty="0" smtClean="0"/>
              <a:t>Compassion</a:t>
            </a:r>
          </a:p>
          <a:p>
            <a:r>
              <a:rPr lang="en-US" dirty="0" smtClean="0"/>
              <a:t>Justice</a:t>
            </a:r>
          </a:p>
          <a:p>
            <a:r>
              <a:rPr lang="en-US" dirty="0" smtClean="0"/>
              <a:t>Female power</a:t>
            </a:r>
          </a:p>
          <a:p>
            <a:r>
              <a:rPr lang="en-US" dirty="0" smtClean="0"/>
              <a:t>Highly intelligent</a:t>
            </a:r>
          </a:p>
          <a:p>
            <a:r>
              <a:rPr lang="en-US" dirty="0" smtClean="0"/>
              <a:t>Warrior woman—skilled in warfare; martial power</a:t>
            </a:r>
          </a:p>
          <a:p>
            <a:r>
              <a:rPr lang="en-US" dirty="0" smtClean="0"/>
              <a:t>Frederic </a:t>
            </a:r>
            <a:r>
              <a:rPr lang="en-US" dirty="0" err="1" smtClean="0"/>
              <a:t>Wertham</a:t>
            </a:r>
            <a:r>
              <a:rPr lang="en-US" dirty="0" smtClean="0"/>
              <a:t>: called Wonder Woman a lesbian and hence a “frightening image” for boys, a “morbid ideal” for girls </a:t>
            </a:r>
          </a:p>
          <a:p>
            <a:endParaRPr lang="en-US" dirty="0" smtClean="0"/>
          </a:p>
        </p:txBody>
      </p:sp>
    </p:spTree>
    <p:extLst>
      <p:ext uri="{BB962C8B-B14F-4D97-AF65-F5344CB8AC3E}">
        <p14:creationId xmlns:p14="http://schemas.microsoft.com/office/powerpoint/2010/main" val="3061456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Conventions of Wonder Women stories</a:t>
            </a:r>
            <a:br>
              <a:rPr lang="en-US" dirty="0" smtClean="0"/>
            </a:br>
            <a:r>
              <a:rPr lang="en-US" dirty="0" smtClean="0"/>
              <a:t>(earlier ones)</a:t>
            </a:r>
            <a:endParaRPr lang="en-US" dirty="0"/>
          </a:p>
        </p:txBody>
      </p:sp>
      <p:sp>
        <p:nvSpPr>
          <p:cNvPr id="3" name="Content Placeholder 2"/>
          <p:cNvSpPr>
            <a:spLocks noGrp="1"/>
          </p:cNvSpPr>
          <p:nvPr>
            <p:ph idx="1"/>
          </p:nvPr>
        </p:nvSpPr>
        <p:spPr/>
        <p:txBody>
          <a:bodyPr/>
          <a:lstStyle/>
          <a:p>
            <a:r>
              <a:rPr lang="en-US" dirty="0"/>
              <a:t>S</a:t>
            </a:r>
            <a:r>
              <a:rPr lang="en-US" dirty="0" smtClean="0"/>
              <a:t>ociety’s problems are wrought by men</a:t>
            </a:r>
          </a:p>
          <a:p>
            <a:r>
              <a:rPr lang="en-US" dirty="0" smtClean="0"/>
              <a:t>Society’s problems would </a:t>
            </a:r>
            <a:r>
              <a:rPr lang="en-US" dirty="0"/>
              <a:t>be solved by </a:t>
            </a:r>
            <a:r>
              <a:rPr lang="en-US" dirty="0" smtClean="0"/>
              <a:t>women</a:t>
            </a:r>
          </a:p>
          <a:p>
            <a:r>
              <a:rPr lang="en-US" dirty="0" smtClean="0"/>
              <a:t>These women, </a:t>
            </a:r>
            <a:r>
              <a:rPr lang="en-US" dirty="0"/>
              <a:t>unlike men, would rule the world with love, compassion, and justice. </a:t>
            </a:r>
            <a:endParaRPr lang="en-US" dirty="0" smtClean="0"/>
          </a:p>
          <a:p>
            <a:r>
              <a:rPr lang="en-US" dirty="0" smtClean="0"/>
              <a:t>Peace and justice can only be attained </a:t>
            </a:r>
            <a:r>
              <a:rPr lang="en-US" dirty="0"/>
              <a:t>through the leadership and advancement of </a:t>
            </a:r>
            <a:r>
              <a:rPr lang="en-US" dirty="0" smtClean="0"/>
              <a:t>women</a:t>
            </a:r>
          </a:p>
          <a:p>
            <a:r>
              <a:rPr lang="en-US" dirty="0" smtClean="0"/>
              <a:t>Narrative arc: problem in society that is usually male-wrought, concerns saving Steve Trevor with the Help of her female community led by Etta Candy. Order is reestablished in society. The women save the day but the recognition goes to Steve Trevor.</a:t>
            </a:r>
          </a:p>
          <a:p>
            <a:endParaRPr lang="en-US" dirty="0"/>
          </a:p>
        </p:txBody>
      </p:sp>
    </p:spTree>
    <p:extLst>
      <p:ext uri="{BB962C8B-B14F-4D97-AF65-F5344CB8AC3E}">
        <p14:creationId xmlns:p14="http://schemas.microsoft.com/office/powerpoint/2010/main" val="371569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Female archetypes of the Western Imagination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3600" dirty="0" smtClean="0"/>
              <a:t>The Amazon</a:t>
            </a:r>
            <a:endParaRPr lang="en-US" dirty="0"/>
          </a:p>
          <a:p>
            <a:pPr marL="0" indent="0">
              <a:buNone/>
            </a:pPr>
            <a:endParaRPr lang="en-US" dirty="0" smtClean="0"/>
          </a:p>
          <a:p>
            <a:pPr marL="457200" indent="-457200">
              <a:buFont typeface="+mj-lt"/>
              <a:buAutoNum type="arabicPeriod"/>
            </a:pPr>
            <a:r>
              <a:rPr lang="en-US" sz="3600" dirty="0" smtClean="0"/>
              <a:t>The Great Mother</a:t>
            </a:r>
          </a:p>
          <a:p>
            <a:pPr marL="0" indent="0">
              <a:buNone/>
            </a:pPr>
            <a:endParaRPr lang="en-US" dirty="0" smtClean="0"/>
          </a:p>
          <a:p>
            <a:pPr marL="457200" indent="-457200">
              <a:buFont typeface="+mj-lt"/>
              <a:buAutoNum type="arabicPeriod"/>
            </a:pPr>
            <a:r>
              <a:rPr lang="en-US" sz="3600" dirty="0" smtClean="0"/>
              <a:t>Blessed Virgin Mary</a:t>
            </a:r>
            <a:endParaRPr lang="en-US" sz="3600" dirty="0"/>
          </a:p>
        </p:txBody>
      </p:sp>
    </p:spTree>
    <p:extLst>
      <p:ext uri="{BB962C8B-B14F-4D97-AF65-F5344CB8AC3E}">
        <p14:creationId xmlns:p14="http://schemas.microsoft.com/office/powerpoint/2010/main" val="2218789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Amazons: The New Women?</a:t>
            </a:r>
            <a:endParaRPr lang="en-US" dirty="0"/>
          </a:p>
        </p:txBody>
      </p:sp>
      <p:sp>
        <p:nvSpPr>
          <p:cNvPr id="3" name="Content Placeholder 2"/>
          <p:cNvSpPr>
            <a:spLocks noGrp="1"/>
          </p:cNvSpPr>
          <p:nvPr>
            <p:ph idx="1"/>
          </p:nvPr>
        </p:nvSpPr>
        <p:spPr/>
        <p:txBody>
          <a:bodyPr>
            <a:normAutofit lnSpcReduction="10000"/>
          </a:bodyPr>
          <a:lstStyle/>
          <a:p>
            <a:r>
              <a:rPr lang="en-US" dirty="0" smtClean="0"/>
              <a:t>Ancient Myth of the Amazon:</a:t>
            </a:r>
          </a:p>
          <a:p>
            <a:r>
              <a:rPr lang="en-US" dirty="0" smtClean="0"/>
              <a:t>The name </a:t>
            </a:r>
            <a:r>
              <a:rPr lang="en-US" i="1" dirty="0" smtClean="0"/>
              <a:t>Amazon</a:t>
            </a:r>
            <a:r>
              <a:rPr lang="en-US" dirty="0" smtClean="0"/>
              <a:t> derives from the Greek words “without a breast”</a:t>
            </a:r>
          </a:p>
          <a:p>
            <a:r>
              <a:rPr lang="en-US" dirty="0" smtClean="0"/>
              <a:t>Referred to the removal of the right breast for solving the problem of how a normally constructed woman could operate the heavy bow used in ancient warfare</a:t>
            </a:r>
          </a:p>
          <a:p>
            <a:r>
              <a:rPr lang="en-US" dirty="0" smtClean="0"/>
              <a:t>Amazons in Wonder Woman: a race of immortal women who lived in self-imposed exile from “</a:t>
            </a:r>
            <a:r>
              <a:rPr lang="en-US" dirty="0"/>
              <a:t>M</a:t>
            </a:r>
            <a:r>
              <a:rPr lang="en-US" dirty="0" smtClean="0"/>
              <a:t>an’s World”</a:t>
            </a:r>
          </a:p>
          <a:p>
            <a:r>
              <a:rPr lang="en-US" dirty="0" smtClean="0"/>
              <a:t>A band of women; a sisterhood of undefeated warriors</a:t>
            </a:r>
          </a:p>
          <a:p>
            <a:r>
              <a:rPr lang="en-US" dirty="0"/>
              <a:t> </a:t>
            </a:r>
            <a:r>
              <a:rPr lang="en-US" dirty="0" smtClean="0"/>
              <a:t>matriarchal society; a </a:t>
            </a:r>
            <a:r>
              <a:rPr lang="en-US" dirty="0" err="1" smtClean="0"/>
              <a:t>comraderie</a:t>
            </a:r>
            <a:r>
              <a:rPr lang="en-US" dirty="0" smtClean="0"/>
              <a:t> of women</a:t>
            </a:r>
          </a:p>
          <a:p>
            <a:r>
              <a:rPr lang="en-US" dirty="0" smtClean="0"/>
              <a:t>Queen Hippolyta—won in a battle with Hercules; who took his revenge with conquest--raped her and enslaved the Amazons</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853207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Amazons</a:t>
            </a:r>
            <a:endParaRPr lang="en-US" dirty="0"/>
          </a:p>
        </p:txBody>
      </p:sp>
      <p:sp>
        <p:nvSpPr>
          <p:cNvPr id="3" name="Content Placeholder 2"/>
          <p:cNvSpPr>
            <a:spLocks noGrp="1"/>
          </p:cNvSpPr>
          <p:nvPr>
            <p:ph idx="1"/>
          </p:nvPr>
        </p:nvSpPr>
        <p:spPr/>
        <p:txBody>
          <a:bodyPr>
            <a:normAutofit/>
          </a:bodyPr>
          <a:lstStyle/>
          <a:p>
            <a:r>
              <a:rPr lang="en-US" dirty="0" smtClean="0"/>
              <a:t>Aphrodite demanded that the women never remove the metal bracelets Hercules and his men had placed on them, as a reminder of their days in subjugation</a:t>
            </a:r>
          </a:p>
          <a:p>
            <a:r>
              <a:rPr lang="en-US" dirty="0" smtClean="0"/>
              <a:t>Back story of conquest by the forces of patriarchal civilization </a:t>
            </a:r>
          </a:p>
          <a:p>
            <a:r>
              <a:rPr lang="en-US" dirty="0" smtClean="0"/>
              <a:t>Wonder Woman is the </a:t>
            </a:r>
            <a:r>
              <a:rPr lang="en-US" dirty="0" err="1" smtClean="0"/>
              <a:t>amazonian</a:t>
            </a:r>
            <a:r>
              <a:rPr lang="en-US" dirty="0" smtClean="0"/>
              <a:t> icon but with an important difference: she is in love with a mortal man</a:t>
            </a:r>
            <a:endParaRPr lang="en-US" dirty="0"/>
          </a:p>
        </p:txBody>
      </p:sp>
    </p:spTree>
    <p:extLst>
      <p:ext uri="{BB962C8B-B14F-4D97-AF65-F5344CB8AC3E}">
        <p14:creationId xmlns:p14="http://schemas.microsoft.com/office/powerpoint/2010/main" val="1474980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66623" r="-66623"/>
          <a:stretch>
            <a:fillRect/>
          </a:stretch>
        </p:blipFill>
        <p:spPr/>
      </p:pic>
    </p:spTree>
    <p:extLst>
      <p:ext uri="{BB962C8B-B14F-4D97-AF65-F5344CB8AC3E}">
        <p14:creationId xmlns:p14="http://schemas.microsoft.com/office/powerpoint/2010/main" val="1193608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Settings</a:t>
            </a:r>
            <a:endParaRPr lang="en-US" dirty="0"/>
          </a:p>
        </p:txBody>
      </p:sp>
      <p:sp>
        <p:nvSpPr>
          <p:cNvPr id="3" name="Content Placeholder 2"/>
          <p:cNvSpPr>
            <a:spLocks noGrp="1"/>
          </p:cNvSpPr>
          <p:nvPr>
            <p:ph idx="1"/>
          </p:nvPr>
        </p:nvSpPr>
        <p:spPr>
          <a:xfrm>
            <a:off x="457200" y="1524000"/>
            <a:ext cx="8229600" cy="4953000"/>
          </a:xfrm>
        </p:spPr>
        <p:txBody>
          <a:bodyPr>
            <a:normAutofit lnSpcReduction="10000"/>
          </a:bodyPr>
          <a:lstStyle/>
          <a:p>
            <a:pPr marL="0" indent="0">
              <a:buNone/>
            </a:pPr>
            <a:endParaRPr lang="en-US" dirty="0" smtClean="0"/>
          </a:p>
          <a:p>
            <a:pPr marL="0" indent="0">
              <a:buNone/>
            </a:pPr>
            <a:r>
              <a:rPr lang="en-US" b="1" dirty="0" smtClean="0"/>
              <a:t>1. World </a:t>
            </a:r>
            <a:r>
              <a:rPr lang="en-US" b="1" dirty="0"/>
              <a:t>of Greek </a:t>
            </a:r>
            <a:r>
              <a:rPr lang="en-US" b="1" dirty="0" smtClean="0"/>
              <a:t>Mythology</a:t>
            </a:r>
          </a:p>
          <a:p>
            <a:pPr marL="0" indent="0">
              <a:buNone/>
            </a:pPr>
            <a:r>
              <a:rPr lang="en-US" b="1" dirty="0" smtClean="0"/>
              <a:t>2. Paradise Island</a:t>
            </a:r>
            <a:r>
              <a:rPr lang="en-US" dirty="0" smtClean="0"/>
              <a:t>: tropical Eden</a:t>
            </a:r>
          </a:p>
          <a:p>
            <a:r>
              <a:rPr lang="en-US" dirty="0" smtClean="0"/>
              <a:t>Hidden; unknown; </a:t>
            </a:r>
          </a:p>
          <a:p>
            <a:pPr marL="0" indent="0">
              <a:buNone/>
            </a:pPr>
            <a:r>
              <a:rPr lang="en-US" b="1" dirty="0" smtClean="0"/>
              <a:t>3. Land of Amazonia</a:t>
            </a:r>
          </a:p>
          <a:p>
            <a:r>
              <a:rPr lang="en-US" dirty="0" smtClean="0"/>
              <a:t>Magic sphere: gateway to the outside world</a:t>
            </a:r>
          </a:p>
          <a:p>
            <a:r>
              <a:rPr lang="en-US" dirty="0" smtClean="0"/>
              <a:t>A man-free space: feminist utopia; fantasy fiction</a:t>
            </a:r>
          </a:p>
          <a:p>
            <a:r>
              <a:rPr lang="en-US" dirty="0" smtClean="0"/>
              <a:t>During Moulton’s time (until his death in 1947), the interaction between Diana and the Amazons was limited</a:t>
            </a:r>
          </a:p>
          <a:p>
            <a:r>
              <a:rPr lang="en-US" dirty="0" smtClean="0"/>
              <a:t>Presence of Amazon characters was limited</a:t>
            </a:r>
          </a:p>
          <a:p>
            <a:pPr marL="0" indent="0">
              <a:buNone/>
            </a:pPr>
            <a:r>
              <a:rPr lang="en-US" b="1" dirty="0" smtClean="0"/>
              <a:t>4. Various Modern cities </a:t>
            </a:r>
            <a:r>
              <a:rPr lang="en-US" dirty="0" smtClean="0"/>
              <a:t> </a:t>
            </a:r>
          </a:p>
          <a:p>
            <a:r>
              <a:rPr lang="en-US" dirty="0" smtClean="0"/>
              <a:t>Gods interfering in modern day; impact on humanity</a:t>
            </a:r>
          </a:p>
          <a:p>
            <a:endParaRPr lang="en-US" dirty="0" smtClean="0"/>
          </a:p>
          <a:p>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361015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Wonder Woman: Origin Story (1941) Version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All Star Comics: “Introducing Wonder Woman”</a:t>
            </a:r>
          </a:p>
          <a:p>
            <a:r>
              <a:rPr lang="en-US" dirty="0" smtClean="0"/>
              <a:t>Disturbance on Paradise Island; a man enters the Island </a:t>
            </a:r>
          </a:p>
          <a:p>
            <a:r>
              <a:rPr lang="en-US" dirty="0" smtClean="0"/>
              <a:t>We meet Diana; her capacity to heal is first thing we learn about her</a:t>
            </a:r>
          </a:p>
          <a:p>
            <a:r>
              <a:rPr lang="en-US" dirty="0" smtClean="0"/>
              <a:t>She carried the man “as if he were a child”—image of the nurturing mother; </a:t>
            </a:r>
            <a:r>
              <a:rPr lang="en-US" dirty="0" err="1" smtClean="0"/>
              <a:t>infantilization</a:t>
            </a:r>
            <a:r>
              <a:rPr lang="en-US" dirty="0" smtClean="0"/>
              <a:t> of the man (5)</a:t>
            </a:r>
          </a:p>
          <a:p>
            <a:r>
              <a:rPr lang="en-US" dirty="0" smtClean="0"/>
              <a:t>This comic gives us the back story to the Amazons</a:t>
            </a:r>
          </a:p>
          <a:p>
            <a:r>
              <a:rPr lang="en-US" dirty="0" smtClean="0"/>
              <a:t>A “race of Wonder Women” (7) </a:t>
            </a:r>
          </a:p>
          <a:p>
            <a:endParaRPr lang="en-US" dirty="0" smtClean="0"/>
          </a:p>
          <a:p>
            <a:endParaRPr lang="en-US" dirty="0" smtClean="0"/>
          </a:p>
          <a:p>
            <a:endParaRPr lang="en-US" dirty="0"/>
          </a:p>
        </p:txBody>
      </p:sp>
    </p:spTree>
    <p:extLst>
      <p:ext uri="{BB962C8B-B14F-4D97-AF65-F5344CB8AC3E}">
        <p14:creationId xmlns:p14="http://schemas.microsoft.com/office/powerpoint/2010/main" val="933999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DC’s New 52 Series</a:t>
            </a:r>
            <a:r>
              <a:rPr lang="en-CA" dirty="0"/>
              <a:t> </a:t>
            </a:r>
            <a:endParaRPr lang="en-US" dirty="0"/>
          </a:p>
        </p:txBody>
      </p:sp>
      <p:pic>
        <p:nvPicPr>
          <p:cNvPr id="4" name="Content Placeholder 3"/>
          <p:cNvPicPr>
            <a:picLocks noGrp="1" noChangeAspect="1"/>
          </p:cNvPicPr>
          <p:nvPr>
            <p:ph sz="half" idx="1"/>
          </p:nvPr>
        </p:nvPicPr>
        <p:blipFill>
          <a:blip r:embed="rId2"/>
          <a:srcRect t="-54313" b="-54313"/>
          <a:stretch>
            <a:fillRect/>
          </a:stretch>
        </p:blipFill>
        <p:spPr/>
      </p:pic>
      <p:sp>
        <p:nvSpPr>
          <p:cNvPr id="5" name="Content Placeholder 4"/>
          <p:cNvSpPr>
            <a:spLocks noGrp="1"/>
          </p:cNvSpPr>
          <p:nvPr>
            <p:ph sz="half" idx="2"/>
          </p:nvPr>
        </p:nvSpPr>
        <p:spPr/>
        <p:txBody>
          <a:bodyPr>
            <a:normAutofit/>
          </a:bodyPr>
          <a:lstStyle/>
          <a:p>
            <a:r>
              <a:rPr lang="en-US" dirty="0" smtClean="0"/>
              <a:t>Started in 2011</a:t>
            </a:r>
          </a:p>
          <a:p>
            <a:pPr lvl="0"/>
            <a:r>
              <a:rPr lang="en-CA" dirty="0"/>
              <a:t>Focusing on the golden age heroes, </a:t>
            </a:r>
            <a:endParaRPr lang="en-CA" dirty="0" smtClean="0"/>
          </a:p>
          <a:p>
            <a:pPr lvl="0"/>
            <a:r>
              <a:rPr lang="en-CA" dirty="0" smtClean="0"/>
              <a:t>DC’s reboots of </a:t>
            </a:r>
            <a:r>
              <a:rPr lang="en-CA" dirty="0"/>
              <a:t>the comic book tradition  </a:t>
            </a:r>
          </a:p>
          <a:p>
            <a:pPr lvl="0"/>
            <a:r>
              <a:rPr lang="en-CA" dirty="0"/>
              <a:t>52 new books and titles were phased </a:t>
            </a:r>
            <a:r>
              <a:rPr lang="en-CA" dirty="0" smtClean="0"/>
              <a:t>in</a:t>
            </a:r>
          </a:p>
          <a:p>
            <a:pPr lvl="0"/>
            <a:r>
              <a:rPr lang="en-CA" dirty="0" smtClean="0"/>
              <a:t>DC </a:t>
            </a:r>
            <a:r>
              <a:rPr lang="en-CA" dirty="0"/>
              <a:t>could maintain and revitalize their market presence</a:t>
            </a:r>
          </a:p>
          <a:p>
            <a:endParaRPr lang="en-US" dirty="0"/>
          </a:p>
        </p:txBody>
      </p:sp>
    </p:spTree>
    <p:extLst>
      <p:ext uri="{BB962C8B-B14F-4D97-AF65-F5344CB8AC3E}">
        <p14:creationId xmlns:p14="http://schemas.microsoft.com/office/powerpoint/2010/main" val="637009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Wonder Woman. </a:t>
            </a:r>
            <a:r>
              <a:rPr lang="en-US" b="1" dirty="0" err="1"/>
              <a:t>Vol</a:t>
            </a:r>
            <a:r>
              <a:rPr lang="en-US" b="1" dirty="0"/>
              <a:t> 1: Blood: Game of intrigue &amp; power</a:t>
            </a:r>
            <a:endParaRPr lang="en-CA" dirty="0"/>
          </a:p>
        </p:txBody>
      </p:sp>
      <p:sp>
        <p:nvSpPr>
          <p:cNvPr id="5" name="Content Placeholder 4"/>
          <p:cNvSpPr>
            <a:spLocks noGrp="1"/>
          </p:cNvSpPr>
          <p:nvPr>
            <p:ph idx="1"/>
          </p:nvPr>
        </p:nvSpPr>
        <p:spPr/>
        <p:txBody>
          <a:bodyPr/>
          <a:lstStyle/>
          <a:p>
            <a:pPr lvl="0"/>
            <a:r>
              <a:rPr lang="en-CA" dirty="0"/>
              <a:t>There is a battle for Zeus’ throne b/c it is empty; the political future of Olympus is on the </a:t>
            </a:r>
            <a:r>
              <a:rPr lang="en-CA" dirty="0" smtClean="0"/>
              <a:t>line</a:t>
            </a:r>
          </a:p>
          <a:p>
            <a:pPr lvl="0"/>
            <a:r>
              <a:rPr lang="en-US" dirty="0"/>
              <a:t>revive the paradigms of </a:t>
            </a:r>
            <a:r>
              <a:rPr lang="en-US" dirty="0" err="1"/>
              <a:t>greek</a:t>
            </a:r>
            <a:r>
              <a:rPr lang="en-US" dirty="0"/>
              <a:t> myth and its gods and to reconnect the human spirit with the golden age </a:t>
            </a:r>
            <a:endParaRPr lang="en-US" dirty="0" smtClean="0"/>
          </a:p>
          <a:p>
            <a:pPr lvl="0"/>
            <a:r>
              <a:rPr lang="en-US" dirty="0" smtClean="0"/>
              <a:t>Wonder woman given a new origin </a:t>
            </a:r>
            <a:r>
              <a:rPr lang="en-US" dirty="0" smtClean="0"/>
              <a:t>story</a:t>
            </a:r>
          </a:p>
          <a:p>
            <a:pPr lvl="0"/>
            <a:r>
              <a:rPr lang="en-US" dirty="0" smtClean="0"/>
              <a:t>Women, creation, birth stories—</a:t>
            </a:r>
            <a:r>
              <a:rPr lang="en-US" dirty="0" err="1" smtClean="0"/>
              <a:t>Theogony</a:t>
            </a:r>
            <a:r>
              <a:rPr lang="en-US" dirty="0" smtClean="0"/>
              <a:t> </a:t>
            </a:r>
          </a:p>
          <a:p>
            <a:pPr lvl="0"/>
            <a:r>
              <a:rPr lang="en-US" dirty="0" smtClean="0"/>
              <a:t>Male gods threatened by progeny</a:t>
            </a:r>
          </a:p>
          <a:p>
            <a:pPr marL="0" lvl="0" indent="0">
              <a:buNone/>
            </a:pPr>
            <a:endParaRPr lang="en-CA" dirty="0"/>
          </a:p>
        </p:txBody>
      </p:sp>
    </p:spTree>
    <p:extLst>
      <p:ext uri="{BB962C8B-B14F-4D97-AF65-F5344CB8AC3E}">
        <p14:creationId xmlns:p14="http://schemas.microsoft.com/office/powerpoint/2010/main" val="3744587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New 52; New Woman</a:t>
            </a:r>
            <a:r>
              <a:rPr lang="en-CA" dirty="0"/>
              <a:t/>
            </a:r>
            <a:br>
              <a:rPr lang="en-CA" dirty="0"/>
            </a:br>
            <a:endParaRPr lang="en-US" dirty="0"/>
          </a:p>
        </p:txBody>
      </p:sp>
      <p:sp>
        <p:nvSpPr>
          <p:cNvPr id="3" name="Content Placeholder 2"/>
          <p:cNvSpPr>
            <a:spLocks noGrp="1"/>
          </p:cNvSpPr>
          <p:nvPr>
            <p:ph idx="1"/>
          </p:nvPr>
        </p:nvSpPr>
        <p:spPr/>
        <p:txBody>
          <a:bodyPr/>
          <a:lstStyle/>
          <a:p>
            <a:r>
              <a:rPr lang="en-US" dirty="0" smtClean="0"/>
              <a:t>Still strong</a:t>
            </a:r>
          </a:p>
          <a:p>
            <a:r>
              <a:rPr lang="en-US" dirty="0" smtClean="0"/>
              <a:t>Original featured a celebration of women’s history</a:t>
            </a:r>
          </a:p>
          <a:p>
            <a:r>
              <a:rPr lang="en-US" dirty="0" smtClean="0"/>
              <a:t>This one features a celebration of women and </a:t>
            </a:r>
          </a:p>
          <a:p>
            <a:r>
              <a:rPr lang="en-US" dirty="0" smtClean="0"/>
              <a:t>myth</a:t>
            </a:r>
          </a:p>
          <a:p>
            <a:r>
              <a:rPr lang="en-US" dirty="0" smtClean="0"/>
              <a:t>She is no longer a pre-packaged </a:t>
            </a:r>
            <a:r>
              <a:rPr lang="en-US" dirty="0" smtClean="0"/>
              <a:t>hero</a:t>
            </a:r>
          </a:p>
          <a:p>
            <a:r>
              <a:rPr lang="en-US" dirty="0" smtClean="0"/>
              <a:t>Book about relationships between women</a:t>
            </a:r>
          </a:p>
          <a:p>
            <a:r>
              <a:rPr lang="en-US" dirty="0" smtClean="0"/>
              <a:t>Dark look at Diana’s relationship with the Amazons</a:t>
            </a:r>
          </a:p>
          <a:p>
            <a:pPr marL="0" indent="0">
              <a:buNone/>
            </a:pPr>
            <a:endParaRPr lang="en-US" dirty="0" smtClean="0"/>
          </a:p>
          <a:p>
            <a:endParaRPr lang="en-US" dirty="0" smtClean="0"/>
          </a:p>
          <a:p>
            <a:endParaRPr lang="en-US" dirty="0" smtClean="0"/>
          </a:p>
          <a:p>
            <a:pPr marL="0" indent="0">
              <a:buNone/>
            </a:pPr>
            <a:endParaRPr lang="en-US" dirty="0"/>
          </a:p>
        </p:txBody>
      </p:sp>
    </p:spTree>
    <p:extLst>
      <p:ext uri="{BB962C8B-B14F-4D97-AF65-F5344CB8AC3E}">
        <p14:creationId xmlns:p14="http://schemas.microsoft.com/office/powerpoint/2010/main" val="604180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Mythical Model</a:t>
            </a:r>
            <a:br>
              <a:rPr lang="en-US" dirty="0" smtClean="0"/>
            </a:br>
            <a:endParaRPr lang="en-US" dirty="0"/>
          </a:p>
        </p:txBody>
      </p:sp>
      <p:sp>
        <p:nvSpPr>
          <p:cNvPr id="3" name="Content Placeholder 2"/>
          <p:cNvSpPr>
            <a:spLocks noGrp="1"/>
          </p:cNvSpPr>
          <p:nvPr>
            <p:ph idx="1"/>
          </p:nvPr>
        </p:nvSpPr>
        <p:spPr/>
        <p:txBody>
          <a:bodyPr/>
          <a:lstStyle/>
          <a:p>
            <a:r>
              <a:rPr lang="en-US" dirty="0" err="1" smtClean="0"/>
              <a:t>Theogony</a:t>
            </a:r>
            <a:endParaRPr lang="en-US" dirty="0" smtClean="0"/>
          </a:p>
          <a:p>
            <a:pPr lvl="0"/>
            <a:r>
              <a:rPr lang="en-CA" dirty="0" smtClean="0"/>
              <a:t>It presents </a:t>
            </a:r>
            <a:r>
              <a:rPr lang="en-CA" dirty="0"/>
              <a:t>the creation of the gods and the universe and the consolidation of the gods' power as two things:</a:t>
            </a:r>
          </a:p>
          <a:p>
            <a:pPr lvl="0"/>
            <a:r>
              <a:rPr lang="en-CA" dirty="0"/>
              <a:t>a struggle between fathers and sons </a:t>
            </a:r>
          </a:p>
          <a:p>
            <a:pPr lvl="0"/>
            <a:r>
              <a:rPr lang="en-CA" dirty="0"/>
              <a:t>a struggle between male force and female birth.</a:t>
            </a:r>
          </a:p>
          <a:p>
            <a:pPr lvl="0"/>
            <a:r>
              <a:rPr lang="en-CA" dirty="0"/>
              <a:t>Bias in </a:t>
            </a:r>
            <a:r>
              <a:rPr lang="en-CA" dirty="0" err="1"/>
              <a:t>Theogony</a:t>
            </a:r>
            <a:r>
              <a:rPr lang="en-CA" dirty="0"/>
              <a:t> is evident: he celebrates Zeus and the power of the male gods over the female goddesses; why is this so?</a:t>
            </a:r>
          </a:p>
          <a:p>
            <a:endParaRPr lang="en-US" dirty="0"/>
          </a:p>
        </p:txBody>
      </p:sp>
    </p:spTree>
    <p:extLst>
      <p:ext uri="{BB962C8B-B14F-4D97-AF65-F5344CB8AC3E}">
        <p14:creationId xmlns:p14="http://schemas.microsoft.com/office/powerpoint/2010/main" val="3973697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 </a:t>
            </a:r>
            <a:r>
              <a:rPr lang="en-CA" b="1" u="sng" dirty="0"/>
              <a:t>Question</a:t>
            </a:r>
            <a:r>
              <a:rPr lang="en-CA" dirty="0"/>
              <a:t>: How is the paradigm overturned, or in other words, is Hesiod’s bias mimicked or overturned in </a:t>
            </a:r>
            <a:r>
              <a:rPr lang="en-CA" dirty="0" err="1"/>
              <a:t>Azzarello’s</a:t>
            </a:r>
            <a:r>
              <a:rPr lang="en-CA" dirty="0"/>
              <a:t> Wonder Woman?</a:t>
            </a:r>
          </a:p>
          <a:p>
            <a:r>
              <a:rPr lang="en-US" dirty="0"/>
              <a:t> </a:t>
            </a:r>
            <a:endParaRPr lang="en-CA" dirty="0"/>
          </a:p>
          <a:p>
            <a:endParaRPr lang="en-US" dirty="0"/>
          </a:p>
        </p:txBody>
      </p:sp>
    </p:spTree>
    <p:extLst>
      <p:ext uri="{BB962C8B-B14F-4D97-AF65-F5344CB8AC3E}">
        <p14:creationId xmlns:p14="http://schemas.microsoft.com/office/powerpoint/2010/main" val="1864933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Mother as creator—the goddess Maia</a:t>
            </a:r>
            <a:r>
              <a:rPr lang="en-CA" dirty="0"/>
              <a:t> </a:t>
            </a:r>
            <a:endParaRPr lang="en-US" dirty="0"/>
          </a:p>
        </p:txBody>
      </p:sp>
      <p:sp>
        <p:nvSpPr>
          <p:cNvPr id="3" name="Content Placeholder 2"/>
          <p:cNvSpPr>
            <a:spLocks noGrp="1"/>
          </p:cNvSpPr>
          <p:nvPr>
            <p:ph idx="1"/>
          </p:nvPr>
        </p:nvSpPr>
        <p:spPr/>
        <p:txBody>
          <a:bodyPr/>
          <a:lstStyle/>
          <a:p>
            <a:pPr lvl="0"/>
            <a:r>
              <a:rPr lang="en-CA" dirty="0"/>
              <a:t>The mysteries of creation are embodies in myths of the goddess; usually embodied three forms the make her into a universal archetype:</a:t>
            </a:r>
          </a:p>
          <a:p>
            <a:pPr lvl="0"/>
            <a:r>
              <a:rPr lang="en-CA" dirty="0"/>
              <a:t>Mother</a:t>
            </a:r>
          </a:p>
          <a:p>
            <a:pPr lvl="0"/>
            <a:r>
              <a:rPr lang="en-CA" dirty="0"/>
              <a:t>Virgin</a:t>
            </a:r>
          </a:p>
          <a:p>
            <a:pPr lvl="0"/>
            <a:r>
              <a:rPr lang="en-CA" dirty="0"/>
              <a:t>Crone (old woman)</a:t>
            </a:r>
          </a:p>
          <a:p>
            <a:pPr lvl="0"/>
            <a:r>
              <a:rPr lang="en-US" dirty="0" smtClean="0"/>
              <a:t> </a:t>
            </a:r>
            <a:r>
              <a:rPr lang="en-CA" dirty="0"/>
              <a:t>She is the universal archetype for the creation, preservation, and dissolution of the world</a:t>
            </a:r>
          </a:p>
          <a:p>
            <a:endParaRPr lang="en-US" dirty="0"/>
          </a:p>
        </p:txBody>
      </p:sp>
    </p:spTree>
    <p:extLst>
      <p:ext uri="{BB962C8B-B14F-4D97-AF65-F5344CB8AC3E}">
        <p14:creationId xmlns:p14="http://schemas.microsoft.com/office/powerpoint/2010/main" val="3768969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Hermes</a:t>
            </a:r>
            <a:endParaRPr lang="en-US" dirty="0"/>
          </a:p>
        </p:txBody>
      </p:sp>
      <p:sp>
        <p:nvSpPr>
          <p:cNvPr id="4" name="Content Placeholder 3"/>
          <p:cNvSpPr>
            <a:spLocks noGrp="1"/>
          </p:cNvSpPr>
          <p:nvPr>
            <p:ph sz="half" idx="1"/>
          </p:nvPr>
        </p:nvSpPr>
        <p:spPr/>
        <p:txBody>
          <a:bodyPr/>
          <a:lstStyle/>
          <a:p>
            <a:pPr lvl="0"/>
            <a:r>
              <a:rPr lang="en-CA" dirty="0"/>
              <a:t>Hermes is the mimetic expression of a return to unity or Gaia</a:t>
            </a:r>
          </a:p>
          <a:p>
            <a:pPr lvl="0"/>
            <a:r>
              <a:rPr lang="en-CA" dirty="0"/>
              <a:t>His duty is to serve as a mediator between the divine and moral </a:t>
            </a:r>
            <a:r>
              <a:rPr lang="en-CA" dirty="0" smtClean="0"/>
              <a:t>realms</a:t>
            </a:r>
          </a:p>
          <a:p>
            <a:pPr lvl="0"/>
            <a:r>
              <a:rPr lang="en-CA" dirty="0" smtClean="0"/>
              <a:t>Weapon: caduceus</a:t>
            </a:r>
          </a:p>
          <a:p>
            <a:pPr lvl="0"/>
            <a:r>
              <a:rPr lang="en-CA" dirty="0" smtClean="0"/>
              <a:t>messenger</a:t>
            </a:r>
          </a:p>
          <a:p>
            <a:pPr lvl="0"/>
            <a:endParaRPr lang="en-CA" dirty="0"/>
          </a:p>
        </p:txBody>
      </p:sp>
      <p:pic>
        <p:nvPicPr>
          <p:cNvPr id="6" name="Content Placeholder 5"/>
          <p:cNvPicPr>
            <a:picLocks noGrp="1" noChangeAspect="1"/>
          </p:cNvPicPr>
          <p:nvPr>
            <p:ph sz="half" idx="2"/>
          </p:nvPr>
        </p:nvPicPr>
        <p:blipFill>
          <a:blip r:embed="rId2"/>
          <a:srcRect l="-15824" r="-15824"/>
          <a:stretch>
            <a:fillRect/>
          </a:stretch>
        </p:blipFill>
        <p:spPr/>
      </p:pic>
    </p:spTree>
    <p:extLst>
      <p:ext uri="{BB962C8B-B14F-4D97-AF65-F5344CB8AC3E}">
        <p14:creationId xmlns:p14="http://schemas.microsoft.com/office/powerpoint/2010/main" val="3184454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creation of women</a:t>
            </a:r>
            <a:endParaRPr lang="en-US" dirty="0"/>
          </a:p>
        </p:txBody>
      </p:sp>
      <p:sp>
        <p:nvSpPr>
          <p:cNvPr id="5" name="Content Placeholder 4"/>
          <p:cNvSpPr>
            <a:spLocks noGrp="1"/>
          </p:cNvSpPr>
          <p:nvPr>
            <p:ph idx="1"/>
          </p:nvPr>
        </p:nvSpPr>
        <p:spPr/>
        <p:txBody>
          <a:bodyPr/>
          <a:lstStyle/>
          <a:p>
            <a:r>
              <a:rPr lang="en-US" dirty="0" smtClean="0"/>
              <a:t>Pandora</a:t>
            </a:r>
          </a:p>
          <a:p>
            <a:r>
              <a:rPr lang="en-US" dirty="0" smtClean="0"/>
              <a:t>Two versions in Hesiod</a:t>
            </a:r>
          </a:p>
          <a:p>
            <a:r>
              <a:rPr lang="en-US" dirty="0" smtClean="0"/>
              <a:t>Bringer of evils to mankind</a:t>
            </a:r>
          </a:p>
          <a:p>
            <a:r>
              <a:rPr lang="en-US" dirty="0" smtClean="0"/>
              <a:t>Punishment to mankind form Zeus</a:t>
            </a:r>
          </a:p>
          <a:p>
            <a:r>
              <a:rPr lang="en-US" dirty="0" smtClean="0"/>
              <a:t>Mother of Bronze Age</a:t>
            </a:r>
          </a:p>
          <a:p>
            <a:r>
              <a:rPr lang="en-US" dirty="0" smtClean="0"/>
              <a:t>She marks the end of the silver age</a:t>
            </a:r>
          </a:p>
          <a:p>
            <a:pPr lvl="0"/>
            <a:r>
              <a:rPr lang="en-CA" dirty="0"/>
              <a:t>Wonder Woman: where does she fit in all this?</a:t>
            </a:r>
          </a:p>
          <a:p>
            <a:r>
              <a:rPr lang="en-US" dirty="0"/>
              <a:t> </a:t>
            </a:r>
            <a:endParaRPr lang="en-CA" dirty="0"/>
          </a:p>
          <a:p>
            <a:endParaRPr lang="en-US" dirty="0" smtClean="0"/>
          </a:p>
        </p:txBody>
      </p:sp>
    </p:spTree>
    <p:extLst>
      <p:ext uri="{BB962C8B-B14F-4D97-AF65-F5344CB8AC3E}">
        <p14:creationId xmlns:p14="http://schemas.microsoft.com/office/powerpoint/2010/main" val="655943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3012" y="537400"/>
            <a:ext cx="6400800" cy="926549"/>
          </a:xfrm>
        </p:spPr>
        <p:txBody>
          <a:bodyPr/>
          <a:lstStyle/>
          <a:p>
            <a:r>
              <a:rPr lang="en-US" dirty="0" smtClean="0"/>
              <a:t>Gail Simone’s</a:t>
            </a:r>
            <a:endParaRPr lang="en-US" dirty="0"/>
          </a:p>
        </p:txBody>
      </p:sp>
      <p:sp>
        <p:nvSpPr>
          <p:cNvPr id="3" name="Subtitle 2"/>
          <p:cNvSpPr>
            <a:spLocks noGrp="1"/>
          </p:cNvSpPr>
          <p:nvPr>
            <p:ph type="subTitle" idx="1"/>
          </p:nvPr>
        </p:nvSpPr>
        <p:spPr/>
        <p:txBody>
          <a:bodyPr/>
          <a:lstStyle/>
          <a:p>
            <a:endParaRPr lang="en-US" dirty="0"/>
          </a:p>
        </p:txBody>
      </p:sp>
      <p:pic>
        <p:nvPicPr>
          <p:cNvPr id="4" name="Picture 3" descr="wonder-woman-1-10-10-kc.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8" y="1692772"/>
            <a:ext cx="7858789" cy="4850793"/>
          </a:xfrm>
          <a:prstGeom prst="rect">
            <a:avLst/>
          </a:prstGeom>
        </p:spPr>
      </p:pic>
    </p:spTree>
    <p:extLst>
      <p:ext uri="{BB962C8B-B14F-4D97-AF65-F5344CB8AC3E}">
        <p14:creationId xmlns:p14="http://schemas.microsoft.com/office/powerpoint/2010/main" val="3932712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Zeus</a:t>
            </a:r>
            <a:endParaRPr lang="en-US" dirty="0"/>
          </a:p>
        </p:txBody>
      </p:sp>
      <p:pic>
        <p:nvPicPr>
          <p:cNvPr id="4" name="Content Placeholder 3"/>
          <p:cNvPicPr>
            <a:picLocks noGrp="1" noChangeAspect="1"/>
          </p:cNvPicPr>
          <p:nvPr>
            <p:ph sz="half" idx="1"/>
          </p:nvPr>
        </p:nvPicPr>
        <p:blipFill>
          <a:blip r:embed="rId2"/>
          <a:srcRect l="-15842" r="-15842"/>
          <a:stretch>
            <a:fillRect/>
          </a:stretch>
        </p:blipFill>
        <p:spPr/>
      </p:pic>
      <p:sp>
        <p:nvSpPr>
          <p:cNvPr id="5" name="Content Placeholder 4"/>
          <p:cNvSpPr>
            <a:spLocks noGrp="1"/>
          </p:cNvSpPr>
          <p:nvPr>
            <p:ph sz="half" idx="2"/>
          </p:nvPr>
        </p:nvSpPr>
        <p:spPr/>
        <p:txBody>
          <a:bodyPr>
            <a:normAutofit fontScale="92500" lnSpcReduction="20000"/>
          </a:bodyPr>
          <a:lstStyle/>
          <a:p>
            <a:pPr lvl="0"/>
            <a:r>
              <a:rPr lang="en-CA" dirty="0"/>
              <a:t>Zeus is the prototype of the Sky God</a:t>
            </a:r>
          </a:p>
          <a:p>
            <a:pPr lvl="0"/>
            <a:r>
              <a:rPr lang="en-CA" dirty="0" smtClean="0"/>
              <a:t>Cloud </a:t>
            </a:r>
            <a:r>
              <a:rPr lang="en-CA" dirty="0"/>
              <a:t>Gatherer; storm bringer</a:t>
            </a:r>
          </a:p>
          <a:p>
            <a:pPr lvl="0"/>
            <a:r>
              <a:rPr lang="en-CA" dirty="0"/>
              <a:t>Symbol is the thunder bolt</a:t>
            </a:r>
          </a:p>
          <a:p>
            <a:pPr lvl="0"/>
            <a:r>
              <a:rPr lang="en-CA" dirty="0"/>
              <a:t>H</a:t>
            </a:r>
            <a:r>
              <a:rPr lang="en-CA" dirty="0" smtClean="0"/>
              <a:t>is </a:t>
            </a:r>
            <a:r>
              <a:rPr lang="en-CA" dirty="0"/>
              <a:t>myth is twofold:</a:t>
            </a:r>
          </a:p>
          <a:p>
            <a:pPr marL="0" lvl="0" indent="0">
              <a:buNone/>
            </a:pPr>
            <a:r>
              <a:rPr lang="en-CA" dirty="0" smtClean="0"/>
              <a:t>1. Prototypical </a:t>
            </a:r>
            <a:r>
              <a:rPr lang="en-CA" dirty="0"/>
              <a:t>sky god (he generates manifestations of the One)</a:t>
            </a:r>
          </a:p>
          <a:p>
            <a:pPr marL="0" lvl="0" indent="0">
              <a:buNone/>
            </a:pPr>
            <a:r>
              <a:rPr lang="en-CA" dirty="0" smtClean="0"/>
              <a:t>2. Archetypal </a:t>
            </a:r>
            <a:r>
              <a:rPr lang="en-CA" dirty="0"/>
              <a:t>hero</a:t>
            </a:r>
          </a:p>
          <a:p>
            <a:endParaRPr lang="en-US" dirty="0"/>
          </a:p>
        </p:txBody>
      </p:sp>
    </p:spTree>
    <p:extLst>
      <p:ext uri="{BB962C8B-B14F-4D97-AF65-F5344CB8AC3E}">
        <p14:creationId xmlns:p14="http://schemas.microsoft.com/office/powerpoint/2010/main" val="1469440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Hera</a:t>
            </a:r>
            <a:endParaRPr lang="en-US" dirty="0"/>
          </a:p>
        </p:txBody>
      </p:sp>
      <p:pic>
        <p:nvPicPr>
          <p:cNvPr id="5" name="Content Placeholder 4"/>
          <p:cNvPicPr>
            <a:picLocks noGrp="1" noChangeAspect="1"/>
          </p:cNvPicPr>
          <p:nvPr>
            <p:ph sz="half" idx="1"/>
          </p:nvPr>
        </p:nvPicPr>
        <p:blipFill>
          <a:blip r:embed="rId2"/>
          <a:srcRect l="-16811" r="-16811"/>
          <a:stretch>
            <a:fillRect/>
          </a:stretch>
        </p:blipFill>
        <p:spPr/>
      </p:pic>
      <p:pic>
        <p:nvPicPr>
          <p:cNvPr id="6" name="Content Placeholder 5"/>
          <p:cNvPicPr>
            <a:picLocks noGrp="1" noChangeAspect="1"/>
          </p:cNvPicPr>
          <p:nvPr>
            <p:ph sz="half" idx="2"/>
          </p:nvPr>
        </p:nvPicPr>
        <p:blipFill>
          <a:blip r:embed="rId3"/>
          <a:srcRect t="-27587" b="-27587"/>
          <a:stretch>
            <a:fillRect/>
          </a:stretch>
        </p:blipFill>
        <p:spPr/>
      </p:pic>
    </p:spTree>
    <p:extLst>
      <p:ext uri="{BB962C8B-B14F-4D97-AF65-F5344CB8AC3E}">
        <p14:creationId xmlns:p14="http://schemas.microsoft.com/office/powerpoint/2010/main" val="3601023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Strife</a:t>
            </a:r>
            <a:endParaRPr lang="en-US" dirty="0"/>
          </a:p>
        </p:txBody>
      </p:sp>
      <p:pic>
        <p:nvPicPr>
          <p:cNvPr id="6" name="Content Placeholder 5"/>
          <p:cNvPicPr>
            <a:picLocks noGrp="1" noChangeAspect="1"/>
          </p:cNvPicPr>
          <p:nvPr>
            <p:ph sz="half" idx="1"/>
          </p:nvPr>
        </p:nvPicPr>
        <p:blipFill>
          <a:blip r:embed="rId2"/>
          <a:srcRect t="-37782" b="-37782"/>
          <a:stretch>
            <a:fillRect/>
          </a:stretch>
        </p:blipFill>
        <p:spPr/>
      </p:pic>
      <p:pic>
        <p:nvPicPr>
          <p:cNvPr id="5" name="Content Placeholder 4"/>
          <p:cNvPicPr>
            <a:picLocks noGrp="1" noChangeAspect="1"/>
          </p:cNvPicPr>
          <p:nvPr>
            <p:ph sz="half" idx="2"/>
          </p:nvPr>
        </p:nvPicPr>
        <p:blipFill>
          <a:blip r:embed="rId3"/>
          <a:srcRect t="-8155" b="-8155"/>
          <a:stretch>
            <a:fillRect/>
          </a:stretch>
        </p:blipFill>
        <p:spPr/>
      </p:pic>
    </p:spTree>
    <p:extLst>
      <p:ext uri="{BB962C8B-B14F-4D97-AF65-F5344CB8AC3E}">
        <p14:creationId xmlns:p14="http://schemas.microsoft.com/office/powerpoint/2010/main" val="527967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Strife</a:t>
            </a:r>
            <a:endParaRPr lang="en-US" dirty="0"/>
          </a:p>
        </p:txBody>
      </p:sp>
      <p:sp>
        <p:nvSpPr>
          <p:cNvPr id="3" name="Content Placeholder 2"/>
          <p:cNvSpPr>
            <a:spLocks noGrp="1"/>
          </p:cNvSpPr>
          <p:nvPr>
            <p:ph idx="1"/>
          </p:nvPr>
        </p:nvSpPr>
        <p:spPr/>
        <p:txBody>
          <a:bodyPr/>
          <a:lstStyle/>
          <a:p>
            <a:pPr lvl="0"/>
            <a:r>
              <a:rPr lang="en-CA" dirty="0"/>
              <a:t>2 kinds of Strife in </a:t>
            </a:r>
            <a:r>
              <a:rPr lang="en-CA" i="1" dirty="0"/>
              <a:t>W&amp;D</a:t>
            </a:r>
            <a:endParaRPr lang="en-CA" dirty="0"/>
          </a:p>
          <a:p>
            <a:pPr lvl="0"/>
            <a:r>
              <a:rPr lang="en-CA" dirty="0"/>
              <a:t>good &amp; </a:t>
            </a:r>
            <a:r>
              <a:rPr lang="en-CA" dirty="0" smtClean="0"/>
              <a:t>bad</a:t>
            </a:r>
          </a:p>
          <a:p>
            <a:pPr lvl="0"/>
            <a:r>
              <a:rPr lang="en-CA" dirty="0"/>
              <a:t>Hesiod offers a series of oppositions</a:t>
            </a:r>
          </a:p>
          <a:p>
            <a:pPr lvl="0"/>
            <a:r>
              <a:rPr lang="en-CA" dirty="0"/>
              <a:t>This opposition shows that you cannot get wealthy without honest work</a:t>
            </a:r>
          </a:p>
          <a:p>
            <a:pPr lvl="0"/>
            <a:r>
              <a:rPr lang="en-CA" dirty="0"/>
              <a:t>But Strife is Hesiod’s way of introducing the essential opposition of good and evil</a:t>
            </a:r>
          </a:p>
          <a:p>
            <a:pPr lvl="0"/>
            <a:endParaRPr lang="en-CA" dirty="0"/>
          </a:p>
          <a:p>
            <a:endParaRPr lang="en-US" dirty="0"/>
          </a:p>
        </p:txBody>
      </p:sp>
    </p:spTree>
    <p:extLst>
      <p:ext uri="{BB962C8B-B14F-4D97-AF65-F5344CB8AC3E}">
        <p14:creationId xmlns:p14="http://schemas.microsoft.com/office/powerpoint/2010/main" val="3603100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Diana</a:t>
            </a:r>
            <a:endParaRPr lang="en-US" dirty="0"/>
          </a:p>
        </p:txBody>
      </p:sp>
      <p:sp>
        <p:nvSpPr>
          <p:cNvPr id="3" name="Content Placeholder 2"/>
          <p:cNvSpPr>
            <a:spLocks noGrp="1"/>
          </p:cNvSpPr>
          <p:nvPr>
            <p:ph sz="half" idx="1"/>
          </p:nvPr>
        </p:nvSpPr>
        <p:spPr/>
        <p:txBody>
          <a:bodyPr/>
          <a:lstStyle/>
          <a:p>
            <a:pPr lvl="0"/>
            <a:r>
              <a:rPr lang="en-CA" dirty="0"/>
              <a:t>She prefers to be called Diana</a:t>
            </a:r>
          </a:p>
          <a:p>
            <a:pPr lvl="0"/>
            <a:r>
              <a:rPr lang="en-CA" dirty="0"/>
              <a:t>We first meet her in the moonlight</a:t>
            </a:r>
          </a:p>
          <a:p>
            <a:pPr lvl="0"/>
            <a:r>
              <a:rPr lang="en-CA" dirty="0"/>
              <a:t>The perfect amazon—“ no male seed created her”</a:t>
            </a:r>
          </a:p>
        </p:txBody>
      </p:sp>
      <p:pic>
        <p:nvPicPr>
          <p:cNvPr id="5" name="Content Placeholder 4"/>
          <p:cNvPicPr>
            <a:picLocks noGrp="1" noChangeAspect="1"/>
          </p:cNvPicPr>
          <p:nvPr>
            <p:ph sz="half" idx="2"/>
          </p:nvPr>
        </p:nvPicPr>
        <p:blipFill>
          <a:blip r:embed="rId2"/>
          <a:srcRect l="-15779" r="-15779"/>
          <a:stretch>
            <a:fillRect/>
          </a:stretch>
        </p:blipFill>
        <p:spPr/>
      </p:pic>
    </p:spTree>
    <p:extLst>
      <p:ext uri="{BB962C8B-B14F-4D97-AF65-F5344CB8AC3E}">
        <p14:creationId xmlns:p14="http://schemas.microsoft.com/office/powerpoint/2010/main" val="3174469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Wonder woman –gender stereotypes-Linda Stein</a:t>
            </a:r>
          </a:p>
          <a:p>
            <a:r>
              <a:rPr lang="en-US" dirty="0" smtClean="0">
                <a:hlinkClick r:id="rId2"/>
              </a:rPr>
              <a:t>http</a:t>
            </a:r>
            <a:r>
              <a:rPr lang="en-US" dirty="0">
                <a:hlinkClick r:id="rId2"/>
              </a:rPr>
              <a:t>://www.youtube.com/watch?v=6-</a:t>
            </a:r>
            <a:r>
              <a:rPr lang="en-US" dirty="0" smtClean="0">
                <a:hlinkClick r:id="rId2"/>
              </a:rPr>
              <a:t>xMFvGSPH4</a:t>
            </a:r>
            <a:endParaRPr lang="en-US" dirty="0" smtClean="0"/>
          </a:p>
          <a:p>
            <a:endParaRPr lang="en-US" dirty="0" smtClean="0"/>
          </a:p>
          <a:p>
            <a:r>
              <a:rPr lang="en-US" dirty="0"/>
              <a:t>Wonder Women! The Untold Story of American </a:t>
            </a:r>
            <a:r>
              <a:rPr lang="en-US" dirty="0" err="1"/>
              <a:t>Superheroines</a:t>
            </a:r>
            <a:endParaRPr lang="en-US" dirty="0" smtClean="0"/>
          </a:p>
          <a:p>
            <a:r>
              <a:rPr lang="en-US" dirty="0">
                <a:hlinkClick r:id="rId3"/>
              </a:rPr>
              <a:t>https://www.youtube.com/watch?v=</a:t>
            </a:r>
            <a:r>
              <a:rPr lang="en-US" dirty="0" smtClean="0">
                <a:hlinkClick r:id="rId3"/>
              </a:rPr>
              <a:t>qUvpkfON9Cg</a:t>
            </a:r>
            <a:endParaRPr lang="en-US" dirty="0" smtClean="0"/>
          </a:p>
          <a:p>
            <a:endParaRPr lang="en-US" dirty="0"/>
          </a:p>
        </p:txBody>
      </p:sp>
    </p:spTree>
    <p:extLst>
      <p:ext uri="{BB962C8B-B14F-4D97-AF65-F5344CB8AC3E}">
        <p14:creationId xmlns:p14="http://schemas.microsoft.com/office/powerpoint/2010/main" val="2165169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Lynda Carter</a:t>
            </a:r>
            <a:endParaRPr lang="en-US" dirty="0"/>
          </a:p>
        </p:txBody>
      </p:sp>
      <p:pic>
        <p:nvPicPr>
          <p:cNvPr id="6" name="Content Placeholder 5"/>
          <p:cNvPicPr>
            <a:picLocks noGrp="1" noChangeAspect="1"/>
          </p:cNvPicPr>
          <p:nvPr>
            <p:ph idx="1"/>
          </p:nvPr>
        </p:nvPicPr>
        <p:blipFill>
          <a:blip r:embed="rId2"/>
          <a:srcRect l="-35425" r="-35425"/>
          <a:stretch>
            <a:fillRect/>
          </a:stretch>
        </p:blipFill>
        <p:spPr/>
      </p:pic>
    </p:spTree>
    <p:extLst>
      <p:ext uri="{BB962C8B-B14F-4D97-AF65-F5344CB8AC3E}">
        <p14:creationId xmlns:p14="http://schemas.microsoft.com/office/powerpoint/2010/main" val="360694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Evening Contemplation</a:t>
            </a:r>
            <a:endParaRPr lang="en-US" dirty="0"/>
          </a:p>
        </p:txBody>
      </p:sp>
      <p:sp>
        <p:nvSpPr>
          <p:cNvPr id="3" name="Content Placeholder 2"/>
          <p:cNvSpPr>
            <a:spLocks noGrp="1"/>
          </p:cNvSpPr>
          <p:nvPr>
            <p:ph idx="1"/>
          </p:nvPr>
        </p:nvSpPr>
        <p:spPr/>
        <p:txBody>
          <a:bodyPr/>
          <a:lstStyle/>
          <a:p>
            <a:pPr marL="457200" indent="-457200">
              <a:buAutoNum type="arabicPeriod"/>
            </a:pPr>
            <a:r>
              <a:rPr lang="en-US" dirty="0" smtClean="0"/>
              <a:t>Is </a:t>
            </a:r>
            <a:r>
              <a:rPr lang="en-US" dirty="0"/>
              <a:t>there anything </a:t>
            </a:r>
            <a:r>
              <a:rPr lang="en-US" dirty="0" err="1"/>
              <a:t>unwonderful</a:t>
            </a:r>
            <a:r>
              <a:rPr lang="en-US" dirty="0"/>
              <a:t> or </a:t>
            </a:r>
            <a:r>
              <a:rPr lang="en-US" dirty="0" err="1"/>
              <a:t>unwonderous</a:t>
            </a:r>
            <a:r>
              <a:rPr lang="en-US" dirty="0"/>
              <a:t> about Wonder Woman</a:t>
            </a:r>
            <a:r>
              <a:rPr lang="en-US" dirty="0" smtClean="0"/>
              <a:t>?</a:t>
            </a:r>
          </a:p>
          <a:p>
            <a:pPr marL="457200" indent="-457200">
              <a:buAutoNum type="arabicPeriod"/>
            </a:pPr>
            <a:r>
              <a:rPr lang="en-US" dirty="0" smtClean="0"/>
              <a:t>What do we need from the myth of Wonder Woman, even if is in the form of the comic book?</a:t>
            </a:r>
          </a:p>
          <a:p>
            <a:pPr marL="457200" indent="-457200">
              <a:buAutoNum type="arabicPeriod"/>
            </a:pPr>
            <a:endParaRPr lang="en-US" dirty="0"/>
          </a:p>
          <a:p>
            <a:endParaRPr lang="en-US" dirty="0"/>
          </a:p>
        </p:txBody>
      </p:sp>
    </p:spTree>
    <p:extLst>
      <p:ext uri="{BB962C8B-B14F-4D97-AF65-F5344CB8AC3E}">
        <p14:creationId xmlns:p14="http://schemas.microsoft.com/office/powerpoint/2010/main" val="462858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Golden Age of Wonder Woman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First appeared in </a:t>
            </a:r>
            <a:r>
              <a:rPr lang="en-US" i="1" dirty="0" smtClean="0"/>
              <a:t>All Star Comics </a:t>
            </a:r>
            <a:r>
              <a:rPr lang="en-US" dirty="0" smtClean="0"/>
              <a:t>#8</a:t>
            </a:r>
          </a:p>
          <a:p>
            <a:r>
              <a:rPr lang="en-US" dirty="0" smtClean="0"/>
              <a:t>First cover appearance in 1941, </a:t>
            </a:r>
            <a:r>
              <a:rPr lang="en-US" i="1" dirty="0" smtClean="0"/>
              <a:t>Sensation Comics </a:t>
            </a:r>
            <a:r>
              <a:rPr lang="en-US" dirty="0" smtClean="0"/>
              <a:t>#1</a:t>
            </a:r>
          </a:p>
          <a:p>
            <a:r>
              <a:rPr lang="en-US" dirty="0"/>
              <a:t>Created by psychologist William Moulton </a:t>
            </a:r>
            <a:r>
              <a:rPr lang="en-US" dirty="0" smtClean="0"/>
              <a:t>Marston</a:t>
            </a:r>
          </a:p>
          <a:p>
            <a:r>
              <a:rPr lang="en-US" dirty="0" smtClean="0"/>
              <a:t>He was interested in the concept of detecting deception </a:t>
            </a:r>
          </a:p>
          <a:p>
            <a:r>
              <a:rPr lang="en-US" dirty="0" smtClean="0"/>
              <a:t>Marston invented </a:t>
            </a:r>
            <a:r>
              <a:rPr lang="en-US" dirty="0"/>
              <a:t>the polygraph “lie detector” and wrote comics under the pen </a:t>
            </a:r>
            <a:r>
              <a:rPr lang="en-US" dirty="0" smtClean="0"/>
              <a:t>name “Charles Moulton”</a:t>
            </a:r>
          </a:p>
          <a:p>
            <a:r>
              <a:rPr lang="en-US" dirty="0" smtClean="0"/>
              <a:t>Moulton wanted to create a new type who should, as he believed “rule the world”</a:t>
            </a:r>
          </a:p>
          <a:p>
            <a:r>
              <a:rPr lang="en-US" dirty="0" smtClean="0"/>
              <a:t>Artist Harry G. Peter</a:t>
            </a:r>
          </a:p>
          <a:p>
            <a:r>
              <a:rPr lang="en-US" dirty="0" smtClean="0"/>
              <a:t>First comic book </a:t>
            </a:r>
            <a:r>
              <a:rPr lang="en-US" dirty="0" err="1" smtClean="0"/>
              <a:t>superheroine</a:t>
            </a:r>
            <a:endParaRPr lang="en-US" dirty="0" smtClean="0"/>
          </a:p>
          <a:p>
            <a:r>
              <a:rPr lang="en-US" dirty="0" err="1" smtClean="0"/>
              <a:t>Superpowered</a:t>
            </a:r>
            <a:r>
              <a:rPr lang="en-US" dirty="0" smtClean="0"/>
              <a:t> </a:t>
            </a:r>
            <a:r>
              <a:rPr lang="en-US" dirty="0" err="1" smtClean="0"/>
              <a:t>amazonian</a:t>
            </a:r>
            <a:r>
              <a:rPr lang="en-US" dirty="0" smtClean="0"/>
              <a:t> </a:t>
            </a:r>
            <a:r>
              <a:rPr lang="en-US" dirty="0" err="1" smtClean="0"/>
              <a:t>princesss</a:t>
            </a:r>
            <a:r>
              <a:rPr lang="en-US" dirty="0" smtClean="0"/>
              <a:t>—strength equal to Superman</a:t>
            </a:r>
          </a:p>
          <a:p>
            <a:r>
              <a:rPr lang="en-US" dirty="0" smtClean="0"/>
              <a:t>Born into the conservative world of1940’s America: an era of homemakers and housewives</a:t>
            </a:r>
          </a:p>
        </p:txBody>
      </p:sp>
    </p:spTree>
    <p:extLst>
      <p:ext uri="{BB962C8B-B14F-4D97-AF65-F5344CB8AC3E}">
        <p14:creationId xmlns:p14="http://schemas.microsoft.com/office/powerpoint/2010/main" val="60829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Ordinary Comic-book Superhero</a:t>
            </a:r>
            <a:endParaRPr lang="en-US" dirty="0"/>
          </a:p>
        </p:txBody>
      </p:sp>
      <p:sp>
        <p:nvSpPr>
          <p:cNvPr id="3" name="Content Placeholder 2"/>
          <p:cNvSpPr>
            <a:spLocks noGrp="1"/>
          </p:cNvSpPr>
          <p:nvPr>
            <p:ph idx="1"/>
          </p:nvPr>
        </p:nvSpPr>
        <p:spPr/>
        <p:txBody>
          <a:bodyPr>
            <a:normAutofit/>
          </a:bodyPr>
          <a:lstStyle/>
          <a:p>
            <a:r>
              <a:rPr lang="en-US" dirty="0"/>
              <a:t>Much more than just a female version of Superman</a:t>
            </a:r>
          </a:p>
          <a:p>
            <a:r>
              <a:rPr lang="en-US" dirty="0" smtClean="0"/>
              <a:t>At the center of the histories of science, law, and politics</a:t>
            </a:r>
          </a:p>
          <a:p>
            <a:r>
              <a:rPr lang="en-US" dirty="0" smtClean="0"/>
              <a:t>At the center of comic book superheroes</a:t>
            </a:r>
          </a:p>
          <a:p>
            <a:r>
              <a:rPr lang="en-US" dirty="0"/>
              <a:t>Explores issues of gender stereotypes</a:t>
            </a:r>
          </a:p>
          <a:p>
            <a:r>
              <a:rPr lang="en-US" dirty="0" smtClean="0"/>
              <a:t>She </a:t>
            </a:r>
            <a:r>
              <a:rPr lang="en-US" dirty="0"/>
              <a:t>herself was gender atypical—transgressed gender norms</a:t>
            </a:r>
          </a:p>
          <a:p>
            <a:r>
              <a:rPr lang="en-US" dirty="0"/>
              <a:t>A response to what Marston saw as a “Social problem</a:t>
            </a:r>
            <a:r>
              <a:rPr lang="en-US" dirty="0" smtClean="0"/>
              <a:t>”</a:t>
            </a:r>
          </a:p>
          <a:p>
            <a:r>
              <a:rPr lang="en-US" dirty="0" smtClean="0"/>
              <a:t>Feminist fictional utopia</a:t>
            </a:r>
          </a:p>
          <a:p>
            <a:r>
              <a:rPr lang="en-US" dirty="0"/>
              <a:t>WW was a unique creation: she represented a blend of American patriotism, fantasy, ancient myth, science fiction</a:t>
            </a:r>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1968746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Stereotypical Writer?</a:t>
            </a:r>
            <a:endParaRPr lang="en-US" dirty="0"/>
          </a:p>
        </p:txBody>
      </p:sp>
      <p:sp>
        <p:nvSpPr>
          <p:cNvPr id="3" name="Content Placeholder 2"/>
          <p:cNvSpPr>
            <a:spLocks noGrp="1"/>
          </p:cNvSpPr>
          <p:nvPr>
            <p:ph sz="half" idx="1"/>
          </p:nvPr>
        </p:nvSpPr>
        <p:spPr/>
        <p:txBody>
          <a:bodyPr>
            <a:normAutofit lnSpcReduction="10000"/>
          </a:bodyPr>
          <a:lstStyle/>
          <a:p>
            <a:pPr marL="0" indent="0">
              <a:buNone/>
            </a:pPr>
            <a:endParaRPr lang="en-US" dirty="0" smtClean="0"/>
          </a:p>
          <a:p>
            <a:r>
              <a:rPr lang="en-US" dirty="0" smtClean="0"/>
              <a:t>Psychologist</a:t>
            </a:r>
          </a:p>
          <a:p>
            <a:r>
              <a:rPr lang="en-US" dirty="0" smtClean="0"/>
              <a:t>Polymath</a:t>
            </a:r>
          </a:p>
          <a:p>
            <a:r>
              <a:rPr lang="en-US" dirty="0" smtClean="0"/>
              <a:t>Expert in deception</a:t>
            </a:r>
          </a:p>
          <a:p>
            <a:r>
              <a:rPr lang="en-US" dirty="0" smtClean="0"/>
              <a:t>Invented the lie detector test</a:t>
            </a:r>
          </a:p>
          <a:p>
            <a:r>
              <a:rPr lang="en-US" dirty="0" smtClean="0"/>
              <a:t>He led a secret life</a:t>
            </a:r>
          </a:p>
          <a:p>
            <a:r>
              <a:rPr lang="en-US" dirty="0" smtClean="0"/>
              <a:t>Four children by 2 women</a:t>
            </a:r>
          </a:p>
          <a:p>
            <a:r>
              <a:rPr lang="en-US" dirty="0" smtClean="0"/>
              <a:t>They all lived together</a:t>
            </a:r>
          </a:p>
          <a:p>
            <a:pPr marL="0" indent="0">
              <a:buNone/>
            </a:pPr>
            <a:endParaRPr lang="en-US" dirty="0"/>
          </a:p>
        </p:txBody>
      </p:sp>
      <p:pic>
        <p:nvPicPr>
          <p:cNvPr id="5" name="Content Placeholder 4"/>
          <p:cNvPicPr>
            <a:picLocks noGrp="1" noChangeAspect="1"/>
          </p:cNvPicPr>
          <p:nvPr>
            <p:ph sz="half" idx="2"/>
          </p:nvPr>
        </p:nvPicPr>
        <p:blipFill>
          <a:blip r:embed="rId2"/>
          <a:srcRect l="-7136" r="-7136"/>
          <a:stretch>
            <a:fillRect/>
          </a:stretch>
        </p:blipFill>
        <p:spPr/>
      </p:pic>
    </p:spTree>
    <p:extLst>
      <p:ext uri="{BB962C8B-B14F-4D97-AF65-F5344CB8AC3E}">
        <p14:creationId xmlns:p14="http://schemas.microsoft.com/office/powerpoint/2010/main" val="1807633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Stereotypical Woman?</a:t>
            </a:r>
            <a:endParaRPr lang="en-US" dirty="0"/>
          </a:p>
        </p:txBody>
      </p:sp>
      <p:sp>
        <p:nvSpPr>
          <p:cNvPr id="6" name="Content Placeholder 5"/>
          <p:cNvSpPr>
            <a:spLocks noGrp="1"/>
          </p:cNvSpPr>
          <p:nvPr>
            <p:ph idx="1"/>
          </p:nvPr>
        </p:nvSpPr>
        <p:spPr/>
        <p:txBody>
          <a:bodyPr/>
          <a:lstStyle/>
          <a:p>
            <a:r>
              <a:rPr lang="en-US" dirty="0"/>
              <a:t>William Moulton Marston:</a:t>
            </a:r>
          </a:p>
          <a:p>
            <a:r>
              <a:rPr lang="en-US" i="1" dirty="0"/>
              <a:t>Not even girls want to be girls so long as our feminine archetype lacks force, strength, and power. Not wanting to be girls, they don</a:t>
            </a:r>
            <a:r>
              <a:rPr lang="fr-FR" i="1" dirty="0"/>
              <a:t>’</a:t>
            </a:r>
            <a:r>
              <a:rPr lang="en-US" i="1" dirty="0"/>
              <a:t>t want to be tender, submissive, peace-loving as good women are. Women’s strong qualities have become despised because of their weakness. The obvious remedy is to create a feminine character with all the strength of Superman plus all the allure of a good and beautiful woman. (The American Scholar)</a:t>
            </a:r>
          </a:p>
          <a:p>
            <a:endParaRPr lang="en-US" dirty="0"/>
          </a:p>
        </p:txBody>
      </p:sp>
    </p:spTree>
    <p:extLst>
      <p:ext uri="{BB962C8B-B14F-4D97-AF65-F5344CB8AC3E}">
        <p14:creationId xmlns:p14="http://schemas.microsoft.com/office/powerpoint/2010/main" val="39113749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480</TotalTime>
  <Words>1711</Words>
  <Application>Microsoft Macintosh PowerPoint</Application>
  <PresentationFormat>On-screen Show (4:3)</PresentationFormat>
  <Paragraphs>204</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Clarity</vt:lpstr>
      <vt:lpstr>Wonder Woman</vt:lpstr>
      <vt:lpstr>PowerPoint Presentation</vt:lpstr>
      <vt:lpstr>Gail Simone’s</vt:lpstr>
      <vt:lpstr>Lynda Carter</vt:lpstr>
      <vt:lpstr>Evening Contemplation</vt:lpstr>
      <vt:lpstr>Golden Age of Wonder Woman</vt:lpstr>
      <vt:lpstr>No Ordinary Comic-book Superhero</vt:lpstr>
      <vt:lpstr>The Stereotypical Writer?</vt:lpstr>
      <vt:lpstr>Stereotypical Woman?</vt:lpstr>
      <vt:lpstr>Feminism</vt:lpstr>
      <vt:lpstr>Feminist Theory</vt:lpstr>
      <vt:lpstr>Gender studies</vt:lpstr>
      <vt:lpstr>Sensation Comics #1, 1941</vt:lpstr>
      <vt:lpstr>Golden Age of Wonder Woman</vt:lpstr>
      <vt:lpstr>What is so Wondrous about Wonder Woman?</vt:lpstr>
      <vt:lpstr>Conventions of Wonder Women stories (earlier ones)</vt:lpstr>
      <vt:lpstr>Female archetypes of the Western Imagination</vt:lpstr>
      <vt:lpstr>The Amazons: The New Women?</vt:lpstr>
      <vt:lpstr>Amazons</vt:lpstr>
      <vt:lpstr>Settings</vt:lpstr>
      <vt:lpstr>Wonder Woman: Origin Story (1941) Version</vt:lpstr>
      <vt:lpstr>DC’s New 52 Series </vt:lpstr>
      <vt:lpstr>Wonder Woman. Vol 1: Blood: Game of intrigue &amp; power</vt:lpstr>
      <vt:lpstr>New 52; New Woman </vt:lpstr>
      <vt:lpstr>Mythical Model </vt:lpstr>
      <vt:lpstr>PowerPoint Presentation</vt:lpstr>
      <vt:lpstr>Mother as creator—the goddess Maia </vt:lpstr>
      <vt:lpstr>Hermes</vt:lpstr>
      <vt:lpstr>The creation of women</vt:lpstr>
      <vt:lpstr>Zeus</vt:lpstr>
      <vt:lpstr>Hera</vt:lpstr>
      <vt:lpstr>Strife</vt:lpstr>
      <vt:lpstr>Strife</vt:lpstr>
      <vt:lpstr>Diana</vt:lpstr>
      <vt:lpstr>PowerPoint Presentation</vt:lpstr>
    </vt:vector>
  </TitlesOfParts>
  <Company>SAG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Wonder Woman</dc:title>
  <dc:creator>Sylvia Terzian</dc:creator>
  <cp:lastModifiedBy>Sylvia Terzian</cp:lastModifiedBy>
  <cp:revision>105</cp:revision>
  <dcterms:created xsi:type="dcterms:W3CDTF">2013-03-06T15:07:57Z</dcterms:created>
  <dcterms:modified xsi:type="dcterms:W3CDTF">2017-07-16T22:02:14Z</dcterms:modified>
</cp:coreProperties>
</file>